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61" r:id="rId2"/>
    <p:sldId id="257" r:id="rId3"/>
    <p:sldId id="271" r:id="rId4"/>
    <p:sldId id="291" r:id="rId5"/>
    <p:sldId id="262" r:id="rId6"/>
    <p:sldId id="272" r:id="rId7"/>
    <p:sldId id="275" r:id="rId8"/>
    <p:sldId id="290" r:id="rId9"/>
    <p:sldId id="28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74" autoAdjust="0"/>
    <p:restoredTop sz="86384" autoAdjust="0"/>
  </p:normalViewPr>
  <p:slideViewPr>
    <p:cSldViewPr snapToGrid="0">
      <p:cViewPr varScale="1">
        <p:scale>
          <a:sx n="99" d="100"/>
          <a:sy n="99" d="100"/>
        </p:scale>
        <p:origin x="276" y="96"/>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9/13/2017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2.png>
</file>

<file path=ppt/media/image3.jpg>
</file>

<file path=ppt/media/image4.png>
</file>

<file path=ppt/media/image5.jp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9/13/2017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
            </a:r>
            <a:r>
              <a:rPr lang="en-US" baseline="0" dirty="0"/>
              <a:t> introduce DL Workspace, an open source toolkit for turn-key AI Cluster setup and operation. </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a:t>
            </a:fld>
            <a:endParaRPr lang="en-US"/>
          </a:p>
        </p:txBody>
      </p:sp>
    </p:spTree>
    <p:extLst>
      <p:ext uri="{BB962C8B-B14F-4D97-AF65-F5344CB8AC3E}">
        <p14:creationId xmlns:p14="http://schemas.microsoft.com/office/powerpoint/2010/main" val="119114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DL Workspace </a:t>
            </a:r>
            <a:r>
              <a:rPr lang="en-US" baseline="0" dirty="0"/>
              <a:t>provides out-of-box support for multiple Deep Learning toolkit, and big data analytical kits. It </a:t>
            </a:r>
            <a:r>
              <a:rPr lang="en-US" dirty="0"/>
              <a:t>is used daily by</a:t>
            </a:r>
            <a:r>
              <a:rPr lang="en-US" baseline="0" dirty="0"/>
              <a:t> Microsoft employees, and allows AI scientist to run both interactive jobs and batch jobs on cluster.  </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2</a:t>
            </a:fld>
            <a:endParaRPr lang="en-US"/>
          </a:p>
        </p:txBody>
      </p:sp>
    </p:spTree>
    <p:extLst>
      <p:ext uri="{BB962C8B-B14F-4D97-AF65-F5344CB8AC3E}">
        <p14:creationId xmlns:p14="http://schemas.microsoft.com/office/powerpoint/2010/main" val="1980303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rest of the video explains the process to install DL Workspace in a stand alone, on-perm cluster. </a:t>
            </a:r>
          </a:p>
        </p:txBody>
      </p:sp>
      <p:sp>
        <p:nvSpPr>
          <p:cNvPr id="4" name="Slide Number Placeholder 3"/>
          <p:cNvSpPr>
            <a:spLocks noGrp="1"/>
          </p:cNvSpPr>
          <p:nvPr>
            <p:ph type="sldNum" sz="quarter" idx="10"/>
          </p:nvPr>
        </p:nvSpPr>
        <p:spPr/>
        <p:txBody>
          <a:bodyPr/>
          <a:lstStyle/>
          <a:p>
            <a:fld id="{82869989-EB00-4EE7-BCB5-25BDC5BB29F8}" type="slidenum">
              <a:rPr lang="en-US" smtClean="0"/>
              <a:t>3</a:t>
            </a:fld>
            <a:endParaRPr lang="en-US"/>
          </a:p>
        </p:txBody>
      </p:sp>
    </p:spTree>
    <p:extLst>
      <p:ext uri="{BB962C8B-B14F-4D97-AF65-F5344CB8AC3E}">
        <p14:creationId xmlns:p14="http://schemas.microsoft.com/office/powerpoint/2010/main" val="2553350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need a development machine running Ubuntu OS. You may then either install docker, and build DL workspace dev docker, or run installation scripts that will install docker, python and Azure CLI on your machine.  </a:t>
            </a:r>
          </a:p>
        </p:txBody>
      </p:sp>
      <p:sp>
        <p:nvSpPr>
          <p:cNvPr id="4" name="Slide Number Placeholder 3"/>
          <p:cNvSpPr>
            <a:spLocks noGrp="1"/>
          </p:cNvSpPr>
          <p:nvPr>
            <p:ph type="sldNum" sz="quarter" idx="10"/>
          </p:nvPr>
        </p:nvSpPr>
        <p:spPr/>
        <p:txBody>
          <a:bodyPr/>
          <a:lstStyle/>
          <a:p>
            <a:fld id="{82869989-EB00-4EE7-BCB5-25BDC5BB29F8}" type="slidenum">
              <a:rPr lang="en-US" smtClean="0"/>
              <a:t>4</a:t>
            </a:fld>
            <a:endParaRPr lang="en-US"/>
          </a:p>
        </p:txBody>
      </p:sp>
    </p:spTree>
    <p:extLst>
      <p:ext uri="{BB962C8B-B14F-4D97-AF65-F5344CB8AC3E}">
        <p14:creationId xmlns:p14="http://schemas.microsoft.com/office/powerpoint/2010/main" val="3311479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Prepare configuration file. </a:t>
            </a:r>
          </a:p>
        </p:txBody>
      </p:sp>
      <p:sp>
        <p:nvSpPr>
          <p:cNvPr id="4" name="Slide Number Placeholder 3"/>
          <p:cNvSpPr>
            <a:spLocks noGrp="1"/>
          </p:cNvSpPr>
          <p:nvPr>
            <p:ph type="sldNum" sz="quarter" idx="10"/>
          </p:nvPr>
        </p:nvSpPr>
        <p:spPr/>
        <p:txBody>
          <a:bodyPr/>
          <a:lstStyle/>
          <a:p>
            <a:fld id="{82869989-EB00-4EE7-BCB5-25BDC5BB29F8}" type="slidenum">
              <a:rPr lang="en-US" smtClean="0"/>
              <a:t>5</a:t>
            </a:fld>
            <a:endParaRPr lang="en-US"/>
          </a:p>
        </p:txBody>
      </p:sp>
    </p:spTree>
    <p:extLst>
      <p:ext uri="{BB962C8B-B14F-4D97-AF65-F5344CB8AC3E}">
        <p14:creationId xmlns:p14="http://schemas.microsoft.com/office/powerpoint/2010/main" val="330295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Depending on your Open ID provider, </a:t>
            </a:r>
            <a:r>
              <a:rPr lang="en-US" dirty="0" err="1" smtClean="0"/>
              <a:t>configurethe</a:t>
            </a:r>
            <a:r>
              <a:rPr lang="en-US" dirty="0" smtClean="0"/>
              <a:t> </a:t>
            </a:r>
            <a:r>
              <a:rPr lang="en-US" dirty="0"/>
              <a:t>Open ID endpoint, and insert the information into configuration file. </a:t>
            </a:r>
          </a:p>
        </p:txBody>
      </p:sp>
      <p:sp>
        <p:nvSpPr>
          <p:cNvPr id="4" name="Slide Number Placeholder 3"/>
          <p:cNvSpPr>
            <a:spLocks noGrp="1"/>
          </p:cNvSpPr>
          <p:nvPr>
            <p:ph type="sldNum" sz="quarter" idx="10"/>
          </p:nvPr>
        </p:nvSpPr>
        <p:spPr/>
        <p:txBody>
          <a:bodyPr/>
          <a:lstStyle/>
          <a:p>
            <a:fld id="{82869989-EB00-4EE7-BCB5-25BDC5BB29F8}" type="slidenum">
              <a:rPr lang="en-US" smtClean="0"/>
              <a:t>6</a:t>
            </a:fld>
            <a:endParaRPr lang="en-US"/>
          </a:p>
        </p:txBody>
      </p:sp>
    </p:spTree>
    <p:extLst>
      <p:ext uri="{BB962C8B-B14F-4D97-AF65-F5344CB8AC3E}">
        <p14:creationId xmlns:p14="http://schemas.microsoft.com/office/powerpoint/2010/main" val="1801382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the enclosed script to configure and build a </a:t>
            </a:r>
          </a:p>
          <a:p>
            <a:r>
              <a:rPr lang="en-US" dirty="0" smtClean="0"/>
              <a:t>Ubuntu PXE </a:t>
            </a:r>
            <a:r>
              <a:rPr lang="en-US" dirty="0" err="1" smtClean="0"/>
              <a:t>docker</a:t>
            </a:r>
            <a:r>
              <a:rPr lang="en-US" dirty="0" smtClean="0"/>
              <a:t> image. Put machines to be </a:t>
            </a:r>
          </a:p>
          <a:p>
            <a:r>
              <a:rPr lang="en-US" dirty="0" smtClean="0"/>
              <a:t>deployed in a VLAN, run PXE </a:t>
            </a:r>
            <a:r>
              <a:rPr lang="en-US" dirty="0" err="1" smtClean="0"/>
              <a:t>docker</a:t>
            </a:r>
            <a:r>
              <a:rPr lang="en-US" dirty="0" smtClean="0"/>
              <a:t> image, </a:t>
            </a:r>
          </a:p>
          <a:p>
            <a:r>
              <a:rPr lang="en-US" dirty="0" smtClean="0"/>
              <a:t>and update DHCP server to point to the PXE </a:t>
            </a:r>
          </a:p>
          <a:p>
            <a:r>
              <a:rPr lang="en-US" dirty="0" err="1" smtClean="0"/>
              <a:t>docker</a:t>
            </a:r>
            <a:r>
              <a:rPr lang="en-US" dirty="0" smtClean="0"/>
              <a:t>. Use </a:t>
            </a:r>
            <a:r>
              <a:rPr lang="en-US" dirty="0" err="1" smtClean="0"/>
              <a:t>iLO</a:t>
            </a:r>
            <a:r>
              <a:rPr lang="en-US" dirty="0" smtClean="0"/>
              <a:t>, choose the option to install Ubuntu 16.04</a:t>
            </a:r>
          </a:p>
          <a:p>
            <a:r>
              <a:rPr lang="en-US" dirty="0" smtClean="0"/>
              <a:t>in full automation.</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7</a:t>
            </a:fld>
            <a:endParaRPr lang="en-US"/>
          </a:p>
        </p:txBody>
      </p:sp>
    </p:spTree>
    <p:extLst>
      <p:ext uri="{BB962C8B-B14F-4D97-AF65-F5344CB8AC3E}">
        <p14:creationId xmlns:p14="http://schemas.microsoft.com/office/powerpoint/2010/main" val="1988321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the rest of the scripts to setup DL Workspace. This include the installation of required software package and GPU driver, configure shared file system (NFS, </a:t>
            </a:r>
            <a:r>
              <a:rPr lang="en-US" dirty="0" err="1"/>
              <a:t>glusterfs</a:t>
            </a:r>
            <a:r>
              <a:rPr lang="en-US" dirty="0"/>
              <a:t>, HDFS), configure HDFS/Yarn, and build and launch DL workspace runtime. </a:t>
            </a:r>
          </a:p>
        </p:txBody>
      </p:sp>
      <p:sp>
        <p:nvSpPr>
          <p:cNvPr id="4" name="Slide Number Placeholder 3"/>
          <p:cNvSpPr>
            <a:spLocks noGrp="1"/>
          </p:cNvSpPr>
          <p:nvPr>
            <p:ph type="sldNum" sz="quarter" idx="10"/>
          </p:nvPr>
        </p:nvSpPr>
        <p:spPr/>
        <p:txBody>
          <a:bodyPr/>
          <a:lstStyle/>
          <a:p>
            <a:fld id="{82869989-EB00-4EE7-BCB5-25BDC5BB29F8}" type="slidenum">
              <a:rPr lang="en-US" smtClean="0"/>
              <a:t>8</a:t>
            </a:fld>
            <a:endParaRPr lang="en-US"/>
          </a:p>
        </p:txBody>
      </p:sp>
    </p:spTree>
    <p:extLst>
      <p:ext uri="{BB962C8B-B14F-4D97-AF65-F5344CB8AC3E}">
        <p14:creationId xmlns:p14="http://schemas.microsoft.com/office/powerpoint/2010/main" val="1807457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all scripts run through, please wait a few minutes for the container to start. You should have a fully functional cluster then. </a:t>
            </a:r>
          </a:p>
        </p:txBody>
      </p:sp>
      <p:sp>
        <p:nvSpPr>
          <p:cNvPr id="4" name="Slide Number Placeholder 3"/>
          <p:cNvSpPr>
            <a:spLocks noGrp="1"/>
          </p:cNvSpPr>
          <p:nvPr>
            <p:ph type="sldNum" sz="quarter" idx="10"/>
          </p:nvPr>
        </p:nvSpPr>
        <p:spPr/>
        <p:txBody>
          <a:bodyPr/>
          <a:lstStyle/>
          <a:p>
            <a:fld id="{82869989-EB00-4EE7-BCB5-25BDC5BB29F8}" type="slidenum">
              <a:rPr lang="en-US" smtClean="0"/>
              <a:t>9</a:t>
            </a:fld>
            <a:endParaRPr lang="en-US"/>
          </a:p>
        </p:txBody>
      </p:sp>
    </p:spTree>
    <p:extLst>
      <p:ext uri="{BB962C8B-B14F-4D97-AF65-F5344CB8AC3E}">
        <p14:creationId xmlns:p14="http://schemas.microsoft.com/office/powerpoint/2010/main" val="2012168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9/13/2017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9/13/2017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9/13/2017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9/13/2017</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9/13/2017</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9/13/2017</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9/13/2017</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9/13/2017</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195943"/>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9/13/2017</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jp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jpg"/><Relationship Id="rId10" Type="http://schemas.openxmlformats.org/officeDocument/2006/relationships/image" Target="../media/image2.png"/><Relationship Id="rId4" Type="http://schemas.openxmlformats.org/officeDocument/2006/relationships/notesSlide" Target="../notesSlides/notesSlide4.xml"/><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p:txBody>
          <a:bodyPr/>
          <a:lstStyle/>
          <a:p>
            <a:r>
              <a:rPr lang="en-US" dirty="0">
                <a:solidFill>
                  <a:srgbClr val="C00000"/>
                </a:solidFill>
              </a:rPr>
              <a:t>DL Workspace</a:t>
            </a:r>
          </a:p>
        </p:txBody>
      </p:sp>
      <p:sp>
        <p:nvSpPr>
          <p:cNvPr id="3" name="Subtitle 2"/>
          <p:cNvSpPr>
            <a:spLocks noGrp="1"/>
          </p:cNvSpPr>
          <p:nvPr>
            <p:ph type="subTitle" idx="1"/>
          </p:nvPr>
        </p:nvSpPr>
        <p:spPr/>
        <p:txBody>
          <a:bodyPr/>
          <a:lstStyle/>
          <a:p>
            <a:r>
              <a:rPr lang="en-US" dirty="0"/>
              <a:t>Open Source Toolkit for Turn-Key AI Cluster</a:t>
            </a:r>
          </a:p>
        </p:txBody>
      </p:sp>
      <p:pic>
        <p:nvPicPr>
          <p:cNvPr id="6" name="Audio 5">
            <a:hlinkClick r:id="" action="ppaction://media"/>
            <a:extLst>
              <a:ext uri="{FF2B5EF4-FFF2-40B4-BE49-F238E27FC236}">
                <a16:creationId xmlns:a16="http://schemas.microsoft.com/office/drawing/2014/main" xmlns="" id="{13D9384E-8DD0-4B54-AE2D-8DE136E0EB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advTm="9536">
        <p:fade/>
      </p:transition>
    </mc:Choice>
    <mc:Fallback xmlns="">
      <p:transition spd="med" advTm="95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DL Workspace is …</a:t>
            </a:r>
          </a:p>
        </p:txBody>
      </p:sp>
      <p:sp>
        <p:nvSpPr>
          <p:cNvPr id="3" name="Content Placeholder 2"/>
          <p:cNvSpPr>
            <a:spLocks noGrp="1"/>
          </p:cNvSpPr>
          <p:nvPr>
            <p:ph idx="1"/>
          </p:nvPr>
        </p:nvSpPr>
        <p:spPr/>
        <p:txBody>
          <a:bodyPr>
            <a:normAutofit lnSpcReduction="10000"/>
          </a:bodyPr>
          <a:lstStyle/>
          <a:p>
            <a:r>
              <a:rPr lang="en-US" altLang="zh-CN" dirty="0"/>
              <a:t>O</a:t>
            </a:r>
            <a:r>
              <a:rPr lang="en-US" dirty="0"/>
              <a:t>pen source toolkit for turn-key </a:t>
            </a:r>
            <a:r>
              <a:rPr lang="en-US" altLang="zh-CN" dirty="0"/>
              <a:t>AI cluster setup</a:t>
            </a:r>
            <a:endParaRPr lang="en-US" dirty="0"/>
          </a:p>
          <a:p>
            <a:r>
              <a:rPr lang="en-US" dirty="0"/>
              <a:t>Used for daily development/production in Microsoft internal groups (e.g., Microsoft Cognitive Services, </a:t>
            </a:r>
            <a:r>
              <a:rPr lang="en-US" altLang="zh-CN" dirty="0"/>
              <a:t>SwiftKey, </a:t>
            </a:r>
            <a:r>
              <a:rPr lang="en-US" dirty="0"/>
              <a:t>Bing </a:t>
            </a:r>
            <a:r>
              <a:rPr lang="en-US" altLang="zh-CN" dirty="0"/>
              <a:t>Relevance)</a:t>
            </a:r>
            <a:endParaRPr lang="en-US" dirty="0"/>
          </a:p>
          <a:p>
            <a:r>
              <a:rPr lang="en-US" dirty="0"/>
              <a:t>Allow AI scientist to run jobs (interactive exploration, training, inferencing, data analytics)</a:t>
            </a:r>
          </a:p>
          <a:p>
            <a:pPr lvl="1"/>
            <a:r>
              <a:rPr lang="en-US" dirty="0"/>
              <a:t>Resource managed by cluster</a:t>
            </a:r>
          </a:p>
          <a:p>
            <a:pPr lvl="1"/>
            <a:r>
              <a:rPr lang="en-US" dirty="0"/>
              <a:t>Turn-key operation (automatic </a:t>
            </a:r>
            <a:r>
              <a:rPr lang="en-US" altLang="zh-CN" dirty="0"/>
              <a:t>software</a:t>
            </a:r>
            <a:r>
              <a:rPr lang="zh-CN" altLang="en-US" dirty="0"/>
              <a:t> </a:t>
            </a:r>
            <a:r>
              <a:rPr lang="en-US" altLang="zh-CN" dirty="0"/>
              <a:t>setup &amp;</a:t>
            </a:r>
            <a:r>
              <a:rPr lang="zh-CN" altLang="en-US" dirty="0"/>
              <a:t> </a:t>
            </a:r>
            <a:r>
              <a:rPr lang="en-US" altLang="zh-CN" dirty="0"/>
              <a:t>cluster</a:t>
            </a:r>
            <a:r>
              <a:rPr lang="zh-CN" altLang="en-US" dirty="0"/>
              <a:t> </a:t>
            </a:r>
            <a:r>
              <a:rPr lang="en-US" altLang="zh-CN" dirty="0"/>
              <a:t>configuration)</a:t>
            </a:r>
          </a:p>
          <a:p>
            <a:pPr marL="388620" indent="-342900"/>
            <a:r>
              <a:rPr lang="en-US" dirty="0"/>
              <a:t>Out-of-box support</a:t>
            </a:r>
          </a:p>
          <a:p>
            <a:pPr marL="617220" lvl="1" indent="-342900"/>
            <a:r>
              <a:rPr lang="en-US" dirty="0"/>
              <a:t>All major DL toolkits (TensorFlow, CNTK, Caffe, </a:t>
            </a:r>
            <a:r>
              <a:rPr lang="en-US" dirty="0" err="1"/>
              <a:t>MxNet</a:t>
            </a:r>
            <a:r>
              <a:rPr lang="en-US" dirty="0"/>
              <a:t>, etc..)</a:t>
            </a:r>
          </a:p>
          <a:p>
            <a:pPr marL="617220" lvl="1" indent="-342900"/>
            <a:r>
              <a:rPr lang="en-US" dirty="0"/>
              <a:t>Big data analytics (Hadoop/Spark)</a:t>
            </a:r>
          </a:p>
          <a:p>
            <a:endParaRPr lang="en-US" dirty="0"/>
          </a:p>
          <a:p>
            <a:endParaRPr lang="en-US" dirty="0"/>
          </a:p>
        </p:txBody>
      </p:sp>
      <p:pic>
        <p:nvPicPr>
          <p:cNvPr id="12" name="Audio 11">
            <a:hlinkClick r:id="" action="ppaction://media"/>
            <a:extLst>
              <a:ext uri="{FF2B5EF4-FFF2-40B4-BE49-F238E27FC236}">
                <a16:creationId xmlns:a16="http://schemas.microsoft.com/office/drawing/2014/main" xmlns="" id="{937EEB83-9B52-4E49-A6C3-0F019C0FF8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advTm="19195">
        <p:fade/>
      </p:transition>
    </mc:Choice>
    <mc:Fallback xmlns="">
      <p:transition spd="med" advTm="191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par>
                          <p:cTn id="11" fill="hold">
                            <p:stCondLst>
                              <p:cond delay="2000"/>
                            </p:stCondLst>
                            <p:childTnLst>
                              <p:par>
                                <p:cTn id="12" presetID="10" presetClass="entr" presetSubtype="0"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par>
                          <p:cTn id="15" fill="hold">
                            <p:stCondLst>
                              <p:cond delay="3000"/>
                            </p:stCondLst>
                            <p:childTnLst>
                              <p:par>
                                <p:cTn id="16" presetID="10" presetClass="entr" presetSubtype="0" fill="hold" nodeType="after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childTnLst>
                                </p:cTn>
                              </p:par>
                            </p:childTnLst>
                          </p:cTn>
                        </p:par>
                        <p:par>
                          <p:cTn id="19" fill="hold">
                            <p:stCondLst>
                              <p:cond delay="4000"/>
                            </p:stCondLst>
                            <p:childTnLst>
                              <p:par>
                                <p:cTn id="20" presetID="10" presetClass="entr" presetSubtype="0" fill="hold"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childTnLst>
                                </p:cTn>
                              </p:par>
                            </p:childTnLst>
                          </p:cTn>
                        </p:par>
                        <p:par>
                          <p:cTn id="23" fill="hold">
                            <p:stCondLst>
                              <p:cond delay="5000"/>
                            </p:stCondLst>
                            <p:childTnLst>
                              <p:par>
                                <p:cTn id="24" presetID="10" presetClass="entr" presetSubtype="0" fill="hold" nodeType="after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childTnLst>
                                </p:cTn>
                              </p:par>
                            </p:childTnLst>
                          </p:cTn>
                        </p:par>
                        <p:par>
                          <p:cTn id="27" fill="hold">
                            <p:stCondLst>
                              <p:cond delay="6000"/>
                            </p:stCondLst>
                            <p:childTnLst>
                              <p:par>
                                <p:cTn id="28" presetID="10" presetClass="entr" presetSubtype="0" fill="hold" nodeType="after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1000"/>
                                        <p:tgtEl>
                                          <p:spTgt spid="3">
                                            <p:txEl>
                                              <p:pRg st="4" end="4"/>
                                            </p:txEl>
                                          </p:spTgt>
                                        </p:tgtEl>
                                      </p:cBhvr>
                                    </p:animEffect>
                                  </p:childTnLst>
                                </p:cTn>
                              </p:par>
                            </p:childTnLst>
                          </p:cTn>
                        </p:par>
                        <p:par>
                          <p:cTn id="31" fill="hold">
                            <p:stCondLst>
                              <p:cond delay="7000"/>
                            </p:stCondLst>
                            <p:childTnLst>
                              <p:par>
                                <p:cTn id="32" presetID="10" presetClass="entr" presetSubtype="0" fill="hold" nodeType="after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childTnLst>
                                </p:cTn>
                              </p:par>
                            </p:childTnLst>
                          </p:cTn>
                        </p:par>
                        <p:par>
                          <p:cTn id="35" fill="hold">
                            <p:stCondLst>
                              <p:cond delay="8000"/>
                            </p:stCondLst>
                            <p:childTnLst>
                              <p:par>
                                <p:cTn id="36" presetID="10" presetClass="entr" presetSubtype="0" fill="hold" nodeType="after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1000"/>
                                        <p:tgtEl>
                                          <p:spTgt spid="3">
                                            <p:txEl>
                                              <p:pRg st="6" end="6"/>
                                            </p:txEl>
                                          </p:spTgt>
                                        </p:tgtEl>
                                      </p:cBhvr>
                                    </p:animEffect>
                                  </p:childTnLst>
                                </p:cTn>
                              </p:par>
                            </p:childTnLst>
                          </p:cTn>
                        </p:par>
                        <p:par>
                          <p:cTn id="39" fill="hold">
                            <p:stCondLst>
                              <p:cond delay="9000"/>
                            </p:stCondLst>
                            <p:childTnLst>
                              <p:par>
                                <p:cTn id="40" presetID="10" presetClass="entr" presetSubtype="0" fill="hold" nodeType="after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12"/>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a:xfrm>
            <a:off x="687377" y="1909346"/>
            <a:ext cx="10210778" cy="3383280"/>
          </a:xfrm>
        </p:spPr>
        <p:txBody>
          <a:bodyPr/>
          <a:lstStyle/>
          <a:p>
            <a:pPr algn="ctr"/>
            <a:r>
              <a:rPr lang="en-US" altLang="zh-CN" dirty="0">
                <a:solidFill>
                  <a:srgbClr val="C00000"/>
                </a:solidFill>
              </a:rPr>
              <a:t>Installation on-perm</a:t>
            </a:r>
            <a:endParaRPr lang="en-US" dirty="0">
              <a:solidFill>
                <a:srgbClr val="C00000"/>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38283912"/>
      </p:ext>
    </p:extLst>
  </p:cSld>
  <p:clrMapOvr>
    <a:masterClrMapping/>
  </p:clrMapOvr>
  <mc:AlternateContent xmlns:mc="http://schemas.openxmlformats.org/markup-compatibility/2006">
    <mc:Choice xmlns:p14="http://schemas.microsoft.com/office/powerpoint/2010/main" Requires="p14">
      <p:transition spd="med" p14:dur="700" advClick="0" advTm="6788">
        <p:fade/>
      </p:transition>
    </mc:Choice>
    <mc:Fallback>
      <p:transition spd="med" advClick="0" advTm="67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Prepare Dev Box</a:t>
            </a:r>
          </a:p>
        </p:txBody>
      </p:sp>
      <p:pic>
        <p:nvPicPr>
          <p:cNvPr id="6" name="Picture 5">
            <a:extLst>
              <a:ext uri="{FF2B5EF4-FFF2-40B4-BE49-F238E27FC236}">
                <a16:creationId xmlns:a16="http://schemas.microsoft.com/office/drawing/2014/main" xmlns="" id="{E20C764E-4EEF-4569-8762-9309C88621FD}"/>
              </a:ext>
            </a:extLst>
          </p:cNvPr>
          <p:cNvPicPr>
            <a:picLocks noChangeAspect="1"/>
          </p:cNvPicPr>
          <p:nvPr/>
        </p:nvPicPr>
        <p:blipFill>
          <a:blip r:embed="rId5"/>
          <a:stretch>
            <a:fillRect/>
          </a:stretch>
        </p:blipFill>
        <p:spPr>
          <a:xfrm>
            <a:off x="964351" y="1821182"/>
            <a:ext cx="1425726" cy="1181881"/>
          </a:xfrm>
          <a:prstGeom prst="rect">
            <a:avLst/>
          </a:prstGeom>
        </p:spPr>
      </p:pic>
      <p:pic>
        <p:nvPicPr>
          <p:cNvPr id="8" name="Picture 7">
            <a:extLst>
              <a:ext uri="{FF2B5EF4-FFF2-40B4-BE49-F238E27FC236}">
                <a16:creationId xmlns:a16="http://schemas.microsoft.com/office/drawing/2014/main" xmlns="" id="{9AA3EF79-649A-4712-B4CA-DBCF3A702F63}"/>
              </a:ext>
            </a:extLst>
          </p:cNvPr>
          <p:cNvPicPr>
            <a:picLocks noChangeAspect="1"/>
          </p:cNvPicPr>
          <p:nvPr/>
        </p:nvPicPr>
        <p:blipFill>
          <a:blip r:embed="rId6"/>
          <a:stretch>
            <a:fillRect/>
          </a:stretch>
        </p:blipFill>
        <p:spPr>
          <a:xfrm>
            <a:off x="3663483" y="1561497"/>
            <a:ext cx="2004796" cy="1789538"/>
          </a:xfrm>
          <a:prstGeom prst="rect">
            <a:avLst/>
          </a:prstGeom>
        </p:spPr>
      </p:pic>
      <p:sp>
        <p:nvSpPr>
          <p:cNvPr id="9" name="Cross 8">
            <a:extLst>
              <a:ext uri="{FF2B5EF4-FFF2-40B4-BE49-F238E27FC236}">
                <a16:creationId xmlns:a16="http://schemas.microsoft.com/office/drawing/2014/main" xmlns="" id="{93A6C182-FF41-4E19-9F84-F7FF4B5ABEAA}"/>
              </a:ext>
            </a:extLst>
          </p:cNvPr>
          <p:cNvSpPr/>
          <p:nvPr/>
        </p:nvSpPr>
        <p:spPr>
          <a:xfrm>
            <a:off x="2776334" y="1910778"/>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xmlns="" id="{E0E0809E-603E-4D04-9FB4-4D5E8F010ACC}"/>
              </a:ext>
            </a:extLst>
          </p:cNvPr>
          <p:cNvPicPr>
            <a:picLocks noChangeAspect="1"/>
          </p:cNvPicPr>
          <p:nvPr/>
        </p:nvPicPr>
        <p:blipFill>
          <a:blip r:embed="rId7"/>
          <a:stretch>
            <a:fillRect/>
          </a:stretch>
        </p:blipFill>
        <p:spPr>
          <a:xfrm>
            <a:off x="6447440" y="1374588"/>
            <a:ext cx="2442761" cy="1900468"/>
          </a:xfrm>
          <a:prstGeom prst="rect">
            <a:avLst/>
          </a:prstGeom>
        </p:spPr>
      </p:pic>
      <p:sp>
        <p:nvSpPr>
          <p:cNvPr id="13" name="Cross 12">
            <a:extLst>
              <a:ext uri="{FF2B5EF4-FFF2-40B4-BE49-F238E27FC236}">
                <a16:creationId xmlns:a16="http://schemas.microsoft.com/office/drawing/2014/main" xmlns="" id="{BD065508-1CD4-4162-A15E-F882CEEC2885}"/>
              </a:ext>
            </a:extLst>
          </p:cNvPr>
          <p:cNvSpPr/>
          <p:nvPr/>
        </p:nvSpPr>
        <p:spPr>
          <a:xfrm>
            <a:off x="5664025" y="1823479"/>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xmlns="" id="{3ED7C975-88C3-435C-AAAD-7527749A3416}"/>
              </a:ext>
            </a:extLst>
          </p:cNvPr>
          <p:cNvPicPr>
            <a:picLocks noChangeAspect="1"/>
          </p:cNvPicPr>
          <p:nvPr/>
        </p:nvPicPr>
        <p:blipFill>
          <a:blip r:embed="rId5"/>
          <a:stretch>
            <a:fillRect/>
          </a:stretch>
        </p:blipFill>
        <p:spPr>
          <a:xfrm>
            <a:off x="964351" y="4174449"/>
            <a:ext cx="1425726" cy="1181881"/>
          </a:xfrm>
          <a:prstGeom prst="rect">
            <a:avLst/>
          </a:prstGeom>
        </p:spPr>
      </p:pic>
      <p:sp>
        <p:nvSpPr>
          <p:cNvPr id="15" name="Cross 14">
            <a:extLst>
              <a:ext uri="{FF2B5EF4-FFF2-40B4-BE49-F238E27FC236}">
                <a16:creationId xmlns:a16="http://schemas.microsoft.com/office/drawing/2014/main" xmlns="" id="{D5C04F45-73AB-4316-8FDD-0C58D183F6C9}"/>
              </a:ext>
            </a:extLst>
          </p:cNvPr>
          <p:cNvSpPr/>
          <p:nvPr/>
        </p:nvSpPr>
        <p:spPr>
          <a:xfrm>
            <a:off x="2776334" y="4264045"/>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xmlns="" id="{0702B8BF-1ED0-493C-8AC9-679CDCB3B049}"/>
              </a:ext>
            </a:extLst>
          </p:cNvPr>
          <p:cNvSpPr txBox="1"/>
          <p:nvPr/>
        </p:nvSpPr>
        <p:spPr>
          <a:xfrm>
            <a:off x="4026541" y="4521551"/>
            <a:ext cx="1981357" cy="646331"/>
          </a:xfrm>
          <a:prstGeom prst="rect">
            <a:avLst/>
          </a:prstGeom>
          <a:noFill/>
        </p:spPr>
        <p:txBody>
          <a:bodyPr wrap="square" rtlCol="0">
            <a:spAutoFit/>
          </a:bodyPr>
          <a:lstStyle/>
          <a:p>
            <a:r>
              <a:rPr lang="en-US" dirty="0"/>
              <a:t>Installation script for</a:t>
            </a:r>
          </a:p>
        </p:txBody>
      </p:sp>
      <p:sp>
        <p:nvSpPr>
          <p:cNvPr id="17" name="TextBox 16">
            <a:extLst>
              <a:ext uri="{FF2B5EF4-FFF2-40B4-BE49-F238E27FC236}">
                <a16:creationId xmlns:a16="http://schemas.microsoft.com/office/drawing/2014/main" xmlns="" id="{9A708DBE-1ADB-4D4D-86FC-FE1697DD956E}"/>
              </a:ext>
            </a:extLst>
          </p:cNvPr>
          <p:cNvSpPr txBox="1"/>
          <p:nvPr/>
        </p:nvSpPr>
        <p:spPr>
          <a:xfrm>
            <a:off x="4376508" y="3525979"/>
            <a:ext cx="877163" cy="646331"/>
          </a:xfrm>
          <a:prstGeom prst="rect">
            <a:avLst/>
          </a:prstGeom>
          <a:noFill/>
        </p:spPr>
        <p:txBody>
          <a:bodyPr wrap="none" rtlCol="0">
            <a:spAutoFit/>
          </a:bodyPr>
          <a:lstStyle/>
          <a:p>
            <a:r>
              <a:rPr lang="en-US" sz="3600" dirty="0">
                <a:solidFill>
                  <a:srgbClr val="FF0000"/>
                </a:solidFill>
              </a:rPr>
              <a:t>OR</a:t>
            </a:r>
          </a:p>
        </p:txBody>
      </p:sp>
      <p:pic>
        <p:nvPicPr>
          <p:cNvPr id="18" name="Picture 17">
            <a:extLst>
              <a:ext uri="{FF2B5EF4-FFF2-40B4-BE49-F238E27FC236}">
                <a16:creationId xmlns:a16="http://schemas.microsoft.com/office/drawing/2014/main" xmlns="" id="{4802AE1B-F838-4E5E-BD97-01CCD6D96860}"/>
              </a:ext>
            </a:extLst>
          </p:cNvPr>
          <p:cNvPicPr>
            <a:picLocks noChangeAspect="1"/>
          </p:cNvPicPr>
          <p:nvPr/>
        </p:nvPicPr>
        <p:blipFill>
          <a:blip r:embed="rId6"/>
          <a:stretch>
            <a:fillRect/>
          </a:stretch>
        </p:blipFill>
        <p:spPr>
          <a:xfrm>
            <a:off x="6259962" y="4307726"/>
            <a:ext cx="892847" cy="796981"/>
          </a:xfrm>
          <a:prstGeom prst="rect">
            <a:avLst/>
          </a:prstGeom>
        </p:spPr>
      </p:pic>
      <p:sp>
        <p:nvSpPr>
          <p:cNvPr id="19" name="Cross 18">
            <a:extLst>
              <a:ext uri="{FF2B5EF4-FFF2-40B4-BE49-F238E27FC236}">
                <a16:creationId xmlns:a16="http://schemas.microsoft.com/office/drawing/2014/main" xmlns="" id="{9C1E2634-6834-495B-8DF4-79F558BE1DD0}"/>
              </a:ext>
            </a:extLst>
          </p:cNvPr>
          <p:cNvSpPr/>
          <p:nvPr/>
        </p:nvSpPr>
        <p:spPr>
          <a:xfrm>
            <a:off x="7236844" y="4204872"/>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xmlns="" id="{56D1C902-598C-4044-8DEA-7544AE3ABF6F}"/>
              </a:ext>
            </a:extLst>
          </p:cNvPr>
          <p:cNvPicPr>
            <a:picLocks noChangeAspect="1"/>
          </p:cNvPicPr>
          <p:nvPr/>
        </p:nvPicPr>
        <p:blipFill>
          <a:blip r:embed="rId8"/>
          <a:stretch>
            <a:fillRect/>
          </a:stretch>
        </p:blipFill>
        <p:spPr>
          <a:xfrm>
            <a:off x="8068267" y="4145791"/>
            <a:ext cx="1118618" cy="1118618"/>
          </a:xfrm>
          <a:prstGeom prst="rect">
            <a:avLst/>
          </a:prstGeom>
        </p:spPr>
      </p:pic>
      <p:pic>
        <p:nvPicPr>
          <p:cNvPr id="23" name="Picture 22">
            <a:extLst>
              <a:ext uri="{FF2B5EF4-FFF2-40B4-BE49-F238E27FC236}">
                <a16:creationId xmlns:a16="http://schemas.microsoft.com/office/drawing/2014/main" xmlns="" id="{A909E17D-4D81-48EA-99C7-8982D2F07E3F}"/>
              </a:ext>
            </a:extLst>
          </p:cNvPr>
          <p:cNvPicPr>
            <a:picLocks noChangeAspect="1"/>
          </p:cNvPicPr>
          <p:nvPr/>
        </p:nvPicPr>
        <p:blipFill>
          <a:blip r:embed="rId9"/>
          <a:stretch>
            <a:fillRect/>
          </a:stretch>
        </p:blipFill>
        <p:spPr>
          <a:xfrm>
            <a:off x="9643450" y="3921413"/>
            <a:ext cx="2349588" cy="1415415"/>
          </a:xfrm>
          <a:prstGeom prst="rect">
            <a:avLst/>
          </a:prstGeom>
        </p:spPr>
      </p:pic>
      <p:sp>
        <p:nvSpPr>
          <p:cNvPr id="24" name="Cross 23">
            <a:extLst>
              <a:ext uri="{FF2B5EF4-FFF2-40B4-BE49-F238E27FC236}">
                <a16:creationId xmlns:a16="http://schemas.microsoft.com/office/drawing/2014/main" xmlns="" id="{6365B1CB-56C2-4F21-8528-63F06EE955D9}"/>
              </a:ext>
            </a:extLst>
          </p:cNvPr>
          <p:cNvSpPr/>
          <p:nvPr/>
        </p:nvSpPr>
        <p:spPr>
          <a:xfrm>
            <a:off x="9047777" y="4234299"/>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29541569"/>
      </p:ext>
    </p:extLst>
  </p:cSld>
  <p:clrMapOvr>
    <a:masterClrMapping/>
  </p:clrMapOvr>
  <mc:AlternateContent xmlns:mc="http://schemas.openxmlformats.org/markup-compatibility/2006">
    <mc:Choice xmlns:p14="http://schemas.microsoft.com/office/powerpoint/2010/main" Requires="p14">
      <p:transition spd="med" p14:dur="700" advTm="15715">
        <p:fade/>
      </p:transition>
    </mc:Choice>
    <mc:Fallback>
      <p:transition spd="med" advTm="157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439FBBB0-5471-4DB6-924B-A7F7B051A7E2}"/>
              </a:ext>
            </a:extLst>
          </p:cNvPr>
          <p:cNvPicPr>
            <a:picLocks noChangeAspect="1"/>
          </p:cNvPicPr>
          <p:nvPr/>
        </p:nvPicPr>
        <p:blipFill rotWithShape="1">
          <a:blip r:embed="rId5"/>
          <a:srcRect r="53821" b="60184"/>
          <a:stretch/>
        </p:blipFill>
        <p:spPr>
          <a:xfrm>
            <a:off x="270439" y="195492"/>
            <a:ext cx="11018212" cy="5789098"/>
          </a:xfrm>
          <a:prstGeom prst="rect">
            <a:avLst/>
          </a:prstGeom>
        </p:spPr>
      </p:pic>
      <p:grpSp>
        <p:nvGrpSpPr>
          <p:cNvPr id="14" name="Group 13">
            <a:extLst>
              <a:ext uri="{FF2B5EF4-FFF2-40B4-BE49-F238E27FC236}">
                <a16:creationId xmlns:a16="http://schemas.microsoft.com/office/drawing/2014/main" xmlns="" id="{A753DA38-6A65-440D-8ADB-946568A4DE0B}"/>
              </a:ext>
            </a:extLst>
          </p:cNvPr>
          <p:cNvGrpSpPr/>
          <p:nvPr/>
        </p:nvGrpSpPr>
        <p:grpSpPr>
          <a:xfrm>
            <a:off x="3890930" y="769357"/>
            <a:ext cx="6835928" cy="3272697"/>
            <a:chOff x="6394493" y="-2364828"/>
            <a:chExt cx="6835928" cy="3272697"/>
          </a:xfrm>
        </p:grpSpPr>
        <p:sp>
          <p:nvSpPr>
            <p:cNvPr id="7" name="Oval 6">
              <a:extLst>
                <a:ext uri="{FF2B5EF4-FFF2-40B4-BE49-F238E27FC236}">
                  <a16:creationId xmlns:a16="http://schemas.microsoft.com/office/drawing/2014/main" xmlns="" id="{F624CACA-6521-4AF0-81B9-4228198CF136}"/>
                </a:ext>
              </a:extLst>
            </p:cNvPr>
            <p:cNvSpPr/>
            <p:nvPr/>
          </p:nvSpPr>
          <p:spPr>
            <a:xfrm>
              <a:off x="6394493" y="-2364828"/>
              <a:ext cx="4890727" cy="2635995"/>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xmlns="" id="{79B746C9-4D21-4CE8-B540-89ECA01DA358}"/>
                </a:ext>
              </a:extLst>
            </p:cNvPr>
            <p:cNvCxnSpPr>
              <a:cxnSpLocks/>
              <a:stCxn id="7" idx="4"/>
            </p:cNvCxnSpPr>
            <p:nvPr/>
          </p:nvCxnSpPr>
          <p:spPr>
            <a:xfrm flipH="1">
              <a:off x="7399020" y="271167"/>
              <a:ext cx="1440837" cy="220717"/>
            </a:xfrm>
            <a:prstGeom prst="straightConnector1">
              <a:avLst/>
            </a:prstGeom>
            <a:ln w="38100">
              <a:solidFill>
                <a:srgbClr val="FFFF00"/>
              </a:solidFill>
              <a:tailEnd type="stealth" w="lg" len="me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xmlns="" id="{DDDB26C2-D3FB-4323-AD31-1737EB343DA8}"/>
                </a:ext>
              </a:extLst>
            </p:cNvPr>
            <p:cNvSpPr txBox="1"/>
            <p:nvPr/>
          </p:nvSpPr>
          <p:spPr>
            <a:xfrm>
              <a:off x="6673805" y="538537"/>
              <a:ext cx="6556616" cy="369332"/>
            </a:xfrm>
            <a:prstGeom prst="rect">
              <a:avLst/>
            </a:prstGeom>
            <a:noFill/>
          </p:spPr>
          <p:txBody>
            <a:bodyPr wrap="square" rtlCol="0">
              <a:spAutoFit/>
            </a:bodyPr>
            <a:lstStyle/>
            <a:p>
              <a:r>
                <a:rPr lang="en-US" dirty="0">
                  <a:solidFill>
                    <a:srgbClr val="FFFF00"/>
                  </a:solidFill>
                </a:rPr>
                <a:t>prepare configuration file </a:t>
              </a:r>
              <a:r>
                <a:rPr lang="en-US" dirty="0" err="1">
                  <a:solidFill>
                    <a:srgbClr val="FFFF00"/>
                  </a:solidFill>
                </a:rPr>
                <a:t>src</a:t>
              </a:r>
              <a:r>
                <a:rPr lang="en-US" dirty="0">
                  <a:solidFill>
                    <a:srgbClr val="FFFF00"/>
                  </a:solidFill>
                </a:rPr>
                <a:t>/</a:t>
              </a:r>
              <a:r>
                <a:rPr lang="en-US" dirty="0" err="1">
                  <a:solidFill>
                    <a:srgbClr val="FFFF00"/>
                  </a:solidFill>
                </a:rPr>
                <a:t>ClusterBootstrap</a:t>
              </a:r>
              <a:r>
                <a:rPr lang="en-US" dirty="0">
                  <a:solidFill>
                    <a:srgbClr val="FFFF00"/>
                  </a:solidFill>
                </a:rPr>
                <a:t>/</a:t>
              </a:r>
              <a:r>
                <a:rPr lang="en-US" dirty="0" err="1">
                  <a:solidFill>
                    <a:srgbClr val="FFFF00"/>
                  </a:solidFill>
                </a:rPr>
                <a:t>config.yaml</a:t>
              </a:r>
              <a:endParaRPr lang="en-US" dirty="0">
                <a:solidFill>
                  <a:srgbClr val="FFFF00"/>
                </a:solidFill>
              </a:endParaRPr>
            </a:p>
          </p:txBody>
        </p:sp>
      </p:gr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76019738"/>
      </p:ext>
    </p:extLst>
  </p:cSld>
  <p:clrMapOvr>
    <a:masterClrMapping/>
  </p:clrMapOvr>
  <mc:AlternateContent xmlns:mc="http://schemas.openxmlformats.org/markup-compatibility/2006">
    <mc:Choice xmlns:p14="http://schemas.microsoft.com/office/powerpoint/2010/main" Requires="p14">
      <p:transition spd="med" p14:dur="700" advClick="0" advTm="2590">
        <p:fade/>
      </p:transition>
    </mc:Choice>
    <mc:Fallback>
      <p:transition spd="med" advClick="0" advTm="25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74E4071F-2A5C-45A6-860E-3557129FB109}"/>
              </a:ext>
            </a:extLst>
          </p:cNvPr>
          <p:cNvPicPr>
            <a:picLocks noChangeAspect="1"/>
          </p:cNvPicPr>
          <p:nvPr/>
        </p:nvPicPr>
        <p:blipFill rotWithShape="1">
          <a:blip r:embed="rId5"/>
          <a:srcRect l="22966" t="19694" r="34099"/>
          <a:stretch/>
        </p:blipFill>
        <p:spPr>
          <a:xfrm>
            <a:off x="343949" y="276837"/>
            <a:ext cx="4832059" cy="5507372"/>
          </a:xfrm>
          <a:prstGeom prst="rect">
            <a:avLst/>
          </a:prstGeom>
        </p:spPr>
      </p:pic>
      <p:pic>
        <p:nvPicPr>
          <p:cNvPr id="7" name="Picture 6">
            <a:extLst>
              <a:ext uri="{FF2B5EF4-FFF2-40B4-BE49-F238E27FC236}">
                <a16:creationId xmlns:a16="http://schemas.microsoft.com/office/drawing/2014/main" xmlns="" id="{EE8C50F4-CFBB-44D4-B8ED-87630718F09A}"/>
              </a:ext>
            </a:extLst>
          </p:cNvPr>
          <p:cNvPicPr>
            <a:picLocks noChangeAspect="1"/>
          </p:cNvPicPr>
          <p:nvPr/>
        </p:nvPicPr>
        <p:blipFill rotWithShape="1">
          <a:blip r:embed="rId6"/>
          <a:srcRect l="21774" t="18838" r="35589"/>
          <a:stretch/>
        </p:blipFill>
        <p:spPr>
          <a:xfrm>
            <a:off x="6711193" y="276837"/>
            <a:ext cx="4798503" cy="5566095"/>
          </a:xfrm>
          <a:prstGeom prst="rect">
            <a:avLst/>
          </a:prstGeom>
        </p:spPr>
      </p:pic>
      <p:sp>
        <p:nvSpPr>
          <p:cNvPr id="10" name="TextBox 9">
            <a:extLst>
              <a:ext uri="{FF2B5EF4-FFF2-40B4-BE49-F238E27FC236}">
                <a16:creationId xmlns:a16="http://schemas.microsoft.com/office/drawing/2014/main" xmlns="" id="{912D4A83-F7E1-493C-BDD8-AC7256D893FA}"/>
              </a:ext>
            </a:extLst>
          </p:cNvPr>
          <p:cNvSpPr txBox="1"/>
          <p:nvPr/>
        </p:nvSpPr>
        <p:spPr>
          <a:xfrm>
            <a:off x="529420" y="6336268"/>
            <a:ext cx="10900580" cy="369332"/>
          </a:xfrm>
          <a:prstGeom prst="rect">
            <a:avLst/>
          </a:prstGeom>
          <a:noFill/>
        </p:spPr>
        <p:txBody>
          <a:bodyPr wrap="square" rtlCol="0">
            <a:spAutoFit/>
          </a:bodyPr>
          <a:lstStyle/>
          <a:p>
            <a:r>
              <a:rPr lang="en-US" dirty="0">
                <a:solidFill>
                  <a:srgbClr val="FF0000"/>
                </a:solidFill>
              </a:rPr>
              <a:t>Authentication for Microsoft </a:t>
            </a:r>
            <a:r>
              <a:rPr lang="en-US" dirty="0" err="1">
                <a:solidFill>
                  <a:srgbClr val="FF0000"/>
                </a:solidFill>
              </a:rPr>
              <a:t>corp</a:t>
            </a:r>
            <a:r>
              <a:rPr lang="en-US" dirty="0">
                <a:solidFill>
                  <a:srgbClr val="FF0000"/>
                </a:solidFill>
              </a:rPr>
              <a:t> users have been pre-configured, please contact authors for information.  </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61993359"/>
      </p:ext>
    </p:extLst>
  </p:cSld>
  <p:clrMapOvr>
    <a:masterClrMapping/>
  </p:clrMapOvr>
  <mc:AlternateContent xmlns:mc="http://schemas.openxmlformats.org/markup-compatibility/2006">
    <mc:Choice xmlns:p14="http://schemas.microsoft.com/office/powerpoint/2010/main" Requires="p14">
      <p:transition spd="med" p14:dur="700" advClick="0" advTm="7621">
        <p:fade/>
      </p:transition>
    </mc:Choice>
    <mc:Fallback>
      <p:transition spd="med" advClick="0" advTm="76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71227761-1E34-4B7D-9C9F-FBAAFE0FD2C4}"/>
              </a:ext>
            </a:extLst>
          </p:cNvPr>
          <p:cNvPicPr>
            <a:picLocks noChangeAspect="1"/>
          </p:cNvPicPr>
          <p:nvPr/>
        </p:nvPicPr>
        <p:blipFill rotWithShape="1">
          <a:blip r:embed="rId5"/>
          <a:srcRect l="31752" t="22897" r="29641" b="-8506"/>
          <a:stretch/>
        </p:blipFill>
        <p:spPr>
          <a:xfrm>
            <a:off x="233327" y="224921"/>
            <a:ext cx="4344979" cy="5871079"/>
          </a:xfrm>
          <a:prstGeom prst="rect">
            <a:avLst/>
          </a:prstGeom>
        </p:spPr>
      </p:pic>
      <p:grpSp>
        <p:nvGrpSpPr>
          <p:cNvPr id="9" name="Group 8">
            <a:extLst>
              <a:ext uri="{FF2B5EF4-FFF2-40B4-BE49-F238E27FC236}">
                <a16:creationId xmlns:a16="http://schemas.microsoft.com/office/drawing/2014/main" xmlns="" id="{821C0033-7B59-49DA-A463-3A39FF547D16}"/>
              </a:ext>
            </a:extLst>
          </p:cNvPr>
          <p:cNvGrpSpPr/>
          <p:nvPr/>
        </p:nvGrpSpPr>
        <p:grpSpPr>
          <a:xfrm>
            <a:off x="359455" y="279982"/>
            <a:ext cx="10990667" cy="2031325"/>
            <a:chOff x="2863018" y="-2854203"/>
            <a:chExt cx="10990667" cy="2031325"/>
          </a:xfrm>
        </p:grpSpPr>
        <p:sp>
          <p:nvSpPr>
            <p:cNvPr id="10" name="Oval 9">
              <a:extLst>
                <a:ext uri="{FF2B5EF4-FFF2-40B4-BE49-F238E27FC236}">
                  <a16:creationId xmlns:a16="http://schemas.microsoft.com/office/drawing/2014/main" xmlns="" id="{891B7B88-E7BF-42C5-8E9F-EFBB52EB31C0}"/>
                </a:ext>
              </a:extLst>
            </p:cNvPr>
            <p:cNvSpPr/>
            <p:nvPr/>
          </p:nvSpPr>
          <p:spPr>
            <a:xfrm>
              <a:off x="2863018" y="-2781036"/>
              <a:ext cx="4275608" cy="75674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xmlns="" id="{F815D4FE-9F7C-48A8-A416-44EB5FD2262F}"/>
                </a:ext>
              </a:extLst>
            </p:cNvPr>
            <p:cNvCxnSpPr>
              <a:cxnSpLocks/>
              <a:stCxn id="10" idx="4"/>
              <a:endCxn id="12" idx="1"/>
            </p:cNvCxnSpPr>
            <p:nvPr/>
          </p:nvCxnSpPr>
          <p:spPr>
            <a:xfrm>
              <a:off x="5000822" y="-2024293"/>
              <a:ext cx="2296247" cy="185753"/>
            </a:xfrm>
            <a:prstGeom prst="straightConnector1">
              <a:avLst/>
            </a:prstGeom>
            <a:ln w="38100">
              <a:solidFill>
                <a:srgbClr val="FF0000"/>
              </a:solidFill>
              <a:tailEnd type="stealth"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xmlns="" id="{C483D9DF-F0FA-4666-8377-9C639BE2F000}"/>
                </a:ext>
              </a:extLst>
            </p:cNvPr>
            <p:cNvSpPr txBox="1"/>
            <p:nvPr/>
          </p:nvSpPr>
          <p:spPr>
            <a:xfrm>
              <a:off x="7297069" y="-2854203"/>
              <a:ext cx="6556616" cy="2031325"/>
            </a:xfrm>
            <a:prstGeom prst="rect">
              <a:avLst/>
            </a:prstGeom>
            <a:noFill/>
          </p:spPr>
          <p:txBody>
            <a:bodyPr wrap="square" rtlCol="0">
              <a:spAutoFit/>
            </a:bodyPr>
            <a:lstStyle/>
            <a:p>
              <a:r>
                <a:rPr lang="en-US" dirty="0">
                  <a:solidFill>
                    <a:srgbClr val="FF0000"/>
                  </a:solidFill>
                </a:rPr>
                <a:t>Deploy Ubuntu Cluster</a:t>
              </a:r>
            </a:p>
            <a:p>
              <a:pPr marL="285750" indent="-285750">
                <a:buFont typeface="Arial" panose="020B0604020202020204" pitchFamily="34" charset="0"/>
                <a:buChar char="•"/>
              </a:pPr>
              <a:r>
                <a:rPr lang="en-US" dirty="0">
                  <a:solidFill>
                    <a:srgbClr val="FF0000"/>
                  </a:solidFill>
                </a:rPr>
                <a:t>Build Ubuntu PXE docker image</a:t>
              </a:r>
            </a:p>
            <a:p>
              <a:pPr marL="285750" indent="-285750">
                <a:buFont typeface="Arial" panose="020B0604020202020204" pitchFamily="34" charset="0"/>
                <a:buChar char="•"/>
              </a:pPr>
              <a:r>
                <a:rPr lang="en-US" dirty="0">
                  <a:solidFill>
                    <a:srgbClr val="FF0000"/>
                  </a:solidFill>
                </a:rPr>
                <a:t>Put machines in a VLAN, run PXE docker, update DHCP server to point to the PXE docker</a:t>
              </a:r>
            </a:p>
            <a:p>
              <a:pPr marL="285750" indent="-285750">
                <a:buFont typeface="Arial" panose="020B0604020202020204" pitchFamily="34" charset="0"/>
                <a:buChar char="•"/>
              </a:pPr>
              <a:r>
                <a:rPr lang="en-US" dirty="0">
                  <a:solidFill>
                    <a:srgbClr val="FF0000"/>
                  </a:solidFill>
                </a:rPr>
                <a:t>Use </a:t>
              </a:r>
              <a:r>
                <a:rPr lang="en-US" dirty="0" err="1">
                  <a:solidFill>
                    <a:srgbClr val="FF0000"/>
                  </a:solidFill>
                </a:rPr>
                <a:t>iLO</a:t>
              </a:r>
              <a:r>
                <a:rPr lang="en-US" dirty="0">
                  <a:solidFill>
                    <a:srgbClr val="FF0000"/>
                  </a:solidFill>
                </a:rPr>
                <a:t>, choose option to fully automatic install Ubuntu 16.04</a:t>
              </a:r>
            </a:p>
            <a:p>
              <a:pPr marL="285750" indent="-285750">
                <a:buFont typeface="Arial" panose="020B0604020202020204" pitchFamily="34" charset="0"/>
                <a:buChar char="•"/>
              </a:pPr>
              <a:endParaRPr lang="en-US" dirty="0">
                <a:solidFill>
                  <a:srgbClr val="FF0000"/>
                </a:solidFill>
              </a:endParaRPr>
            </a:p>
          </p:txBody>
        </p:sp>
      </p:grpSp>
      <p:pic>
        <p:nvPicPr>
          <p:cNvPr id="19" name="Picture 18">
            <a:extLst>
              <a:ext uri="{FF2B5EF4-FFF2-40B4-BE49-F238E27FC236}">
                <a16:creationId xmlns:a16="http://schemas.microsoft.com/office/drawing/2014/main" xmlns="" id="{0B1CBFBE-8BDA-4E3D-83A5-B4C3BC6FA42E}"/>
              </a:ext>
            </a:extLst>
          </p:cNvPr>
          <p:cNvPicPr>
            <a:picLocks noChangeAspect="1"/>
          </p:cNvPicPr>
          <p:nvPr/>
        </p:nvPicPr>
        <p:blipFill>
          <a:blip r:embed="rId6"/>
          <a:stretch>
            <a:fillRect/>
          </a:stretch>
        </p:blipFill>
        <p:spPr>
          <a:xfrm>
            <a:off x="4895158" y="2099966"/>
            <a:ext cx="3498404" cy="2639381"/>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86832633"/>
      </p:ext>
    </p:extLst>
  </p:cSld>
  <p:clrMapOvr>
    <a:masterClrMapping/>
  </p:clrMapOvr>
  <mc:AlternateContent xmlns:mc="http://schemas.openxmlformats.org/markup-compatibility/2006">
    <mc:Choice xmlns:p14="http://schemas.microsoft.com/office/powerpoint/2010/main" Requires="p14">
      <p:transition spd="med" p14:dur="700" advClick="0" advTm="22556">
        <p:fade/>
      </p:transition>
    </mc:Choice>
    <mc:Fallback>
      <p:transition spd="med" advClick="0" advTm="2255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71227761-1E34-4B7D-9C9F-FBAAFE0FD2C4}"/>
              </a:ext>
            </a:extLst>
          </p:cNvPr>
          <p:cNvPicPr>
            <a:picLocks noChangeAspect="1"/>
          </p:cNvPicPr>
          <p:nvPr/>
        </p:nvPicPr>
        <p:blipFill rotWithShape="1">
          <a:blip r:embed="rId5"/>
          <a:srcRect l="31752" t="22897" r="29641" b="-8506"/>
          <a:stretch/>
        </p:blipFill>
        <p:spPr>
          <a:xfrm>
            <a:off x="233327" y="224921"/>
            <a:ext cx="4344979" cy="5871079"/>
          </a:xfrm>
          <a:prstGeom prst="rect">
            <a:avLst/>
          </a:prstGeom>
        </p:spPr>
      </p:pic>
      <p:grpSp>
        <p:nvGrpSpPr>
          <p:cNvPr id="9" name="Group 8">
            <a:extLst>
              <a:ext uri="{FF2B5EF4-FFF2-40B4-BE49-F238E27FC236}">
                <a16:creationId xmlns:a16="http://schemas.microsoft.com/office/drawing/2014/main" xmlns="" id="{821C0033-7B59-49DA-A463-3A39FF547D16}"/>
              </a:ext>
            </a:extLst>
          </p:cNvPr>
          <p:cNvGrpSpPr/>
          <p:nvPr/>
        </p:nvGrpSpPr>
        <p:grpSpPr>
          <a:xfrm>
            <a:off x="233327" y="279982"/>
            <a:ext cx="11116795" cy="4701921"/>
            <a:chOff x="2736890" y="-2854203"/>
            <a:chExt cx="11116795" cy="4701921"/>
          </a:xfrm>
        </p:grpSpPr>
        <p:sp>
          <p:nvSpPr>
            <p:cNvPr id="10" name="Oval 9">
              <a:extLst>
                <a:ext uri="{FF2B5EF4-FFF2-40B4-BE49-F238E27FC236}">
                  <a16:creationId xmlns:a16="http://schemas.microsoft.com/office/drawing/2014/main" xmlns="" id="{891B7B88-E7BF-42C5-8E9F-EFBB52EB31C0}"/>
                </a:ext>
              </a:extLst>
            </p:cNvPr>
            <p:cNvSpPr/>
            <p:nvPr/>
          </p:nvSpPr>
          <p:spPr>
            <a:xfrm>
              <a:off x="2736890" y="220718"/>
              <a:ext cx="4275608" cy="1627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xmlns="" id="{F815D4FE-9F7C-48A8-A416-44EB5FD2262F}"/>
                </a:ext>
              </a:extLst>
            </p:cNvPr>
            <p:cNvCxnSpPr>
              <a:cxnSpLocks/>
              <a:stCxn id="10" idx="6"/>
              <a:endCxn id="12" idx="1"/>
            </p:cNvCxnSpPr>
            <p:nvPr/>
          </p:nvCxnSpPr>
          <p:spPr>
            <a:xfrm flipV="1">
              <a:off x="7012498" y="-1423042"/>
              <a:ext cx="284571" cy="2457260"/>
            </a:xfrm>
            <a:prstGeom prst="straightConnector1">
              <a:avLst/>
            </a:prstGeom>
            <a:ln w="38100">
              <a:solidFill>
                <a:srgbClr val="FF0000"/>
              </a:solidFill>
              <a:tailEnd type="stealth"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xmlns="" id="{C483D9DF-F0FA-4666-8377-9C639BE2F000}"/>
                </a:ext>
              </a:extLst>
            </p:cNvPr>
            <p:cNvSpPr txBox="1"/>
            <p:nvPr/>
          </p:nvSpPr>
          <p:spPr>
            <a:xfrm>
              <a:off x="7297069" y="-2854203"/>
              <a:ext cx="6556616" cy="2862322"/>
            </a:xfrm>
            <a:prstGeom prst="rect">
              <a:avLst/>
            </a:prstGeom>
            <a:noFill/>
          </p:spPr>
          <p:txBody>
            <a:bodyPr wrap="square" rtlCol="0">
              <a:spAutoFit/>
            </a:bodyPr>
            <a:lstStyle/>
            <a:p>
              <a:r>
                <a:rPr lang="en-US" dirty="0">
                  <a:solidFill>
                    <a:srgbClr val="FF0000"/>
                  </a:solidFill>
                </a:rPr>
                <a:t>Run rest of the scripts to setup DL Workspace</a:t>
              </a:r>
            </a:p>
            <a:p>
              <a:pPr marL="285750" indent="-285750">
                <a:buFont typeface="Arial" panose="020B0604020202020204" pitchFamily="34" charset="0"/>
                <a:buChar char="•"/>
              </a:pPr>
              <a:r>
                <a:rPr lang="en-US" dirty="0">
                  <a:solidFill>
                    <a:srgbClr val="FF0000"/>
                  </a:solidFill>
                </a:rPr>
                <a:t>Installing required software package &amp; GPU driver</a:t>
              </a:r>
            </a:p>
            <a:p>
              <a:pPr marL="285750" indent="-285750">
                <a:buFont typeface="Arial" panose="020B0604020202020204" pitchFamily="34" charset="0"/>
                <a:buChar char="•"/>
              </a:pPr>
              <a:r>
                <a:rPr lang="en-US" dirty="0">
                  <a:solidFill>
                    <a:srgbClr val="FF0000"/>
                  </a:solidFill>
                </a:rPr>
                <a:t>Configure shared file system (NFS, </a:t>
              </a:r>
              <a:r>
                <a:rPr lang="en-US" dirty="0" err="1">
                  <a:solidFill>
                    <a:srgbClr val="FF0000"/>
                  </a:solidFill>
                </a:rPr>
                <a:t>glusterfs</a:t>
              </a:r>
              <a:r>
                <a:rPr lang="en-US" dirty="0">
                  <a:solidFill>
                    <a:srgbClr val="FF0000"/>
                  </a:solidFill>
                </a:rPr>
                <a:t>, HDFS)</a:t>
              </a:r>
            </a:p>
            <a:p>
              <a:pPr marL="285750" indent="-285750">
                <a:buFont typeface="Arial" panose="020B0604020202020204" pitchFamily="34" charset="0"/>
                <a:buChar char="•"/>
              </a:pPr>
              <a:r>
                <a:rPr lang="en-US" dirty="0">
                  <a:solidFill>
                    <a:srgbClr val="FF0000"/>
                  </a:solidFill>
                </a:rPr>
                <a:t>Configure HDFS/Yarn </a:t>
              </a:r>
            </a:p>
            <a:p>
              <a:pPr marL="285750" indent="-285750">
                <a:buFont typeface="Arial" panose="020B0604020202020204" pitchFamily="34" charset="0"/>
                <a:buChar char="•"/>
              </a:pPr>
              <a:r>
                <a:rPr lang="en-US" dirty="0">
                  <a:solidFill>
                    <a:srgbClr val="FF0000"/>
                  </a:solidFill>
                </a:rPr>
                <a:t>Build and launch DL Workspace runtime</a:t>
              </a:r>
            </a:p>
            <a:p>
              <a:pPr marL="285750" indent="-285750">
                <a:buFont typeface="Arial" panose="020B0604020202020204" pitchFamily="34" charset="0"/>
                <a:buChar char="•"/>
              </a:pPr>
              <a:endParaRPr lang="en-US" dirty="0">
                <a:solidFill>
                  <a:srgbClr val="FF0000"/>
                </a:solidFill>
              </a:endParaRPr>
            </a:p>
            <a:p>
              <a:r>
                <a:rPr lang="en-US" dirty="0">
                  <a:solidFill>
                    <a:srgbClr val="FF0000"/>
                  </a:solidFill>
                </a:rPr>
                <a:t>[Note] Installation of on-perm cluster depends on the configuration of the cluster. If you run into issues, please contact </a:t>
              </a:r>
              <a:r>
                <a:rPr lang="en-US">
                  <a:solidFill>
                    <a:srgbClr val="FF0000"/>
                  </a:solidFill>
                </a:rPr>
                <a:t>the authors. </a:t>
              </a:r>
              <a:endParaRPr lang="en-US" dirty="0">
                <a:solidFill>
                  <a:srgbClr val="FF0000"/>
                </a:solidFill>
              </a:endParaRPr>
            </a:p>
            <a:p>
              <a:pPr marL="285750" indent="-285750">
                <a:buFont typeface="Arial" panose="020B0604020202020204" pitchFamily="34" charset="0"/>
                <a:buChar char="•"/>
              </a:pPr>
              <a:endParaRPr lang="en-US" dirty="0">
                <a:solidFill>
                  <a:srgbClr val="FF0000"/>
                </a:solidFill>
              </a:endParaRPr>
            </a:p>
          </p:txBody>
        </p:sp>
      </p:gr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7574865"/>
      </p:ext>
    </p:extLst>
  </p:cSld>
  <p:clrMapOvr>
    <a:masterClrMapping/>
  </p:clrMapOvr>
  <mc:AlternateContent xmlns:mc="http://schemas.openxmlformats.org/markup-compatibility/2006">
    <mc:Choice xmlns:p14="http://schemas.microsoft.com/office/powerpoint/2010/main" Requires="p14">
      <p:transition spd="med" p14:dur="700" advClick="0" advTm="21083">
        <p:fade/>
      </p:transition>
    </mc:Choice>
    <mc:Fallback>
      <p:transition spd="med" advClick="0" advTm="210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D50BCE71-1D4E-4948-8FF6-715E7FA99567}"/>
              </a:ext>
            </a:extLst>
          </p:cNvPr>
          <p:cNvPicPr>
            <a:picLocks noChangeAspect="1"/>
          </p:cNvPicPr>
          <p:nvPr/>
        </p:nvPicPr>
        <p:blipFill rotWithShape="1">
          <a:blip r:embed="rId5"/>
          <a:srcRect t="14599"/>
          <a:stretch/>
        </p:blipFill>
        <p:spPr>
          <a:xfrm>
            <a:off x="168636" y="151504"/>
            <a:ext cx="11837703" cy="6160520"/>
          </a:xfrm>
          <a:prstGeom prst="rect">
            <a:avLst/>
          </a:prstGeom>
        </p:spPr>
      </p:pic>
      <p:sp>
        <p:nvSpPr>
          <p:cNvPr id="11" name="TextBox 10">
            <a:extLst>
              <a:ext uri="{FF2B5EF4-FFF2-40B4-BE49-F238E27FC236}">
                <a16:creationId xmlns:a16="http://schemas.microsoft.com/office/drawing/2014/main" xmlns="" id="{DDDB26C2-D3FB-4323-AD31-1737EB343DA8}"/>
              </a:ext>
            </a:extLst>
          </p:cNvPr>
          <p:cNvSpPr txBox="1"/>
          <p:nvPr/>
        </p:nvSpPr>
        <p:spPr>
          <a:xfrm>
            <a:off x="2304052" y="2754710"/>
            <a:ext cx="7566870" cy="523220"/>
          </a:xfrm>
          <a:prstGeom prst="rect">
            <a:avLst/>
          </a:prstGeom>
          <a:noFill/>
        </p:spPr>
        <p:txBody>
          <a:bodyPr wrap="square" rtlCol="0">
            <a:spAutoFit/>
          </a:bodyPr>
          <a:lstStyle/>
          <a:p>
            <a:r>
              <a:rPr lang="en-US" sz="2800" dirty="0">
                <a:solidFill>
                  <a:schemeClr val="bg1"/>
                </a:solidFill>
              </a:rPr>
              <a:t>You should have a fully functional cluster then. </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12410387"/>
      </p:ext>
    </p:extLst>
  </p:cSld>
  <p:clrMapOvr>
    <a:masterClrMapping/>
  </p:clrMapOvr>
  <mc:AlternateContent xmlns:mc="http://schemas.openxmlformats.org/markup-compatibility/2006">
    <mc:Choice xmlns:p14="http://schemas.microsoft.com/office/powerpoint/2010/main" Requires="p14">
      <p:transition spd="med" p14:dur="700" advClick="0" advTm="8808">
        <p:fade/>
      </p:transition>
    </mc:Choice>
    <mc:Fallback>
      <p:transition spd="med" advClick="0" advTm="88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464</TotalTime>
  <Words>505</Words>
  <Application>Microsoft Office PowerPoint</Application>
  <PresentationFormat>Widescreen</PresentationFormat>
  <Paragraphs>52</Paragraphs>
  <Slides>9</Slides>
  <Notes>9</Notes>
  <HiddenSlides>0</HiddenSlides>
  <MMClips>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幼圆</vt:lpstr>
      <vt:lpstr>Arial</vt:lpstr>
      <vt:lpstr>Diamond Grid 16x9</vt:lpstr>
      <vt:lpstr>DL Workspace</vt:lpstr>
      <vt:lpstr>DL Workspace is …</vt:lpstr>
      <vt:lpstr>Installation on-perm</vt:lpstr>
      <vt:lpstr>Prepare Dev Box</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DL Workspace</dc:title>
  <dc:creator>Jin Li (MICROSOFT RESEARCH)</dc:creator>
  <cp:lastModifiedBy>Jin Li</cp:lastModifiedBy>
  <cp:revision>83</cp:revision>
  <dcterms:created xsi:type="dcterms:W3CDTF">2017-09-13T18:34:11Z</dcterms:created>
  <dcterms:modified xsi:type="dcterms:W3CDTF">2017-09-14T05:19:48Z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MSIP_Label_f42aa342-8706-4288-bd11-ebb85995028c_Enabled">
    <vt:lpwstr>True</vt:lpwstr>
  </property>
  <property fmtid="{D5CDD505-2E9C-101B-9397-08002B2CF9AE}" pid="9" name="MSIP_Label_f42aa342-8706-4288-bd11-ebb85995028c_SiteId">
    <vt:lpwstr>72f988bf-86f1-41af-91ab-2d7cd011db47</vt:lpwstr>
  </property>
  <property fmtid="{D5CDD505-2E9C-101B-9397-08002B2CF9AE}" pid="10" name="MSIP_Label_f42aa342-8706-4288-bd11-ebb85995028c_Ref">
    <vt:lpwstr>https://api.informationprotection.azure.com/api/72f988bf-86f1-41af-91ab-2d7cd011db47</vt:lpwstr>
  </property>
  <property fmtid="{D5CDD505-2E9C-101B-9397-08002B2CF9AE}" pid="11" name="MSIP_Label_f42aa342-8706-4288-bd11-ebb85995028c_Owner">
    <vt:lpwstr>jinl@microsoft.com</vt:lpwstr>
  </property>
  <property fmtid="{D5CDD505-2E9C-101B-9397-08002B2CF9AE}" pid="12" name="MSIP_Label_f42aa342-8706-4288-bd11-ebb85995028c_SetDate">
    <vt:lpwstr>2017-09-13T11:37:19.6917988-07:00</vt:lpwstr>
  </property>
  <property fmtid="{D5CDD505-2E9C-101B-9397-08002B2CF9AE}" pid="13" name="MSIP_Label_f42aa342-8706-4288-bd11-ebb85995028c_Name">
    <vt:lpwstr>General</vt:lpwstr>
  </property>
  <property fmtid="{D5CDD505-2E9C-101B-9397-08002B2CF9AE}" pid="14" name="MSIP_Label_f42aa342-8706-4288-bd11-ebb85995028c_Application">
    <vt:lpwstr>Microsoft Azure Information Protection</vt:lpwstr>
  </property>
  <property fmtid="{D5CDD505-2E9C-101B-9397-08002B2CF9AE}" pid="15" name="MSIP_Label_f42aa342-8706-4288-bd11-ebb85995028c_Extended_MSFT_Method">
    <vt:lpwstr>Automatic</vt:lpwstr>
  </property>
  <property fmtid="{D5CDD505-2E9C-101B-9397-08002B2CF9AE}" pid="16" name="Sensitivity">
    <vt:lpwstr>General</vt:lpwstr>
  </property>
</Properties>
</file>